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9" r:id="rId2"/>
    <p:sldId id="381" r:id="rId3"/>
    <p:sldId id="382" r:id="rId4"/>
    <p:sldId id="383" r:id="rId5"/>
    <p:sldId id="385" r:id="rId6"/>
    <p:sldId id="386" r:id="rId7"/>
    <p:sldId id="387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421" r:id="rId17"/>
    <p:sldId id="412" r:id="rId18"/>
    <p:sldId id="411" r:id="rId19"/>
    <p:sldId id="416" r:id="rId20"/>
    <p:sldId id="415" r:id="rId21"/>
    <p:sldId id="417" r:id="rId22"/>
    <p:sldId id="418" r:id="rId23"/>
    <p:sldId id="419" r:id="rId24"/>
    <p:sldId id="420" r:id="rId25"/>
    <p:sldId id="410" r:id="rId26"/>
    <p:sldId id="397" r:id="rId27"/>
    <p:sldId id="398" r:id="rId28"/>
    <p:sldId id="399" r:id="rId29"/>
    <p:sldId id="400" r:id="rId30"/>
    <p:sldId id="4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6620"/>
  </p:normalViewPr>
  <p:slideViewPr>
    <p:cSldViewPr snapToGrid="0">
      <p:cViewPr varScale="1">
        <p:scale>
          <a:sx n="95" d="100"/>
          <a:sy n="95" d="100"/>
        </p:scale>
        <p:origin x="177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29/05/23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872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2022-2023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1F560-C5B8-914E-9E65-FF7770177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en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505" y="4968054"/>
            <a:ext cx="5289103" cy="919388"/>
          </a:xfrm>
        </p:spPr>
        <p:txBody>
          <a:bodyPr>
            <a:normAutofit fontScale="90000"/>
          </a:bodyPr>
          <a:lstStyle/>
          <a:p>
            <a:r>
              <a:rPr lang="it-IT" dirty="0"/>
              <a:t>Luca </a:t>
            </a:r>
            <a:r>
              <a:rPr lang="it-IT" dirty="0" err="1"/>
              <a:t>Cossu</a:t>
            </a:r>
            <a:r>
              <a:rPr lang="it-IT" dirty="0"/>
              <a:t> &amp; Michele </a:t>
            </a:r>
            <a:r>
              <a:rPr lang="it-IT" dirty="0" err="1"/>
              <a:t>Atzeni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5F0B2-01C7-8246-A921-99A6D8253C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5114FE18-A2C6-5F4B-97F3-50C369D6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Multiple data </a:t>
            </a:r>
            <a:r>
              <a:rPr lang="it-IT" dirty="0" err="1"/>
              <a:t>types</a:t>
            </a:r>
            <a:r>
              <a:rPr lang="it-IT" dirty="0"/>
              <a:t> to be </a:t>
            </a:r>
            <a:r>
              <a:rPr lang="it-IT" dirty="0" err="1"/>
              <a:t>gathered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0A1540-9BBE-CE4D-AEA2-6E3BD9058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Blood </a:t>
            </a:r>
            <a:r>
              <a:rPr lang="it-IT" dirty="0" err="1"/>
              <a:t>glucose</a:t>
            </a:r>
            <a:endParaRPr lang="it-IT" dirty="0"/>
          </a:p>
          <a:p>
            <a:r>
              <a:rPr lang="it-IT" dirty="0" err="1"/>
              <a:t>Meal</a:t>
            </a:r>
            <a:r>
              <a:rPr lang="it-IT" dirty="0"/>
              <a:t> </a:t>
            </a:r>
            <a:r>
              <a:rPr lang="it-IT" dirty="0" err="1"/>
              <a:t>intakes</a:t>
            </a:r>
            <a:r>
              <a:rPr lang="it-IT" dirty="0"/>
              <a:t> (</a:t>
            </a:r>
            <a:r>
              <a:rPr lang="it-IT" dirty="0" err="1"/>
              <a:t>kind</a:t>
            </a:r>
            <a:r>
              <a:rPr lang="it-IT" dirty="0"/>
              <a:t> and </a:t>
            </a:r>
            <a:r>
              <a:rPr lang="it-IT" dirty="0" err="1"/>
              <a:t>quantity</a:t>
            </a:r>
            <a:r>
              <a:rPr lang="it-IT" dirty="0"/>
              <a:t>)</a:t>
            </a:r>
          </a:p>
          <a:p>
            <a:r>
              <a:rPr lang="it-IT" dirty="0" err="1"/>
              <a:t>Hypoglycemia</a:t>
            </a:r>
            <a:r>
              <a:rPr lang="it-IT" dirty="0"/>
              <a:t> </a:t>
            </a:r>
            <a:r>
              <a:rPr lang="it-IT" dirty="0" err="1"/>
              <a:t>symptoms</a:t>
            </a:r>
            <a:endParaRPr lang="it-IT" dirty="0"/>
          </a:p>
          <a:p>
            <a:r>
              <a:rPr lang="it-IT" dirty="0" err="1"/>
              <a:t>Physical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 (</a:t>
            </a:r>
            <a:r>
              <a:rPr lang="it-IT" dirty="0" err="1"/>
              <a:t>steps</a:t>
            </a:r>
            <a:r>
              <a:rPr lang="it-IT" dirty="0"/>
              <a:t> </a:t>
            </a:r>
            <a:r>
              <a:rPr lang="it-IT" dirty="0" err="1"/>
              <a:t>automatically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)</a:t>
            </a:r>
          </a:p>
          <a:p>
            <a:r>
              <a:rPr lang="it-IT" dirty="0" err="1"/>
              <a:t>Drug</a:t>
            </a:r>
            <a:r>
              <a:rPr lang="it-IT" dirty="0"/>
              <a:t> </a:t>
            </a:r>
            <a:r>
              <a:rPr lang="it-IT" dirty="0" err="1"/>
              <a:t>intakes</a:t>
            </a:r>
            <a:r>
              <a:rPr lang="it-IT" dirty="0"/>
              <a:t> with </a:t>
            </a:r>
            <a:r>
              <a:rPr lang="it-IT" dirty="0" err="1"/>
              <a:t>comments</a:t>
            </a:r>
            <a:r>
              <a:rPr lang="it-IT" dirty="0"/>
              <a:t> and </a:t>
            </a:r>
            <a:r>
              <a:rPr lang="it-IT" dirty="0" err="1"/>
              <a:t>informations</a:t>
            </a:r>
            <a:endParaRPr lang="it-IT" dirty="0"/>
          </a:p>
          <a:p>
            <a:r>
              <a:rPr lang="it-IT" dirty="0" err="1"/>
              <a:t>Sleep</a:t>
            </a:r>
            <a:r>
              <a:rPr lang="it-IT" dirty="0"/>
              <a:t> </a:t>
            </a:r>
            <a:r>
              <a:rPr lang="it-IT" dirty="0" err="1"/>
              <a:t>cycles</a:t>
            </a:r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5E64E4-541E-6845-BB94-5AB1E06B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61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C5FC65-5006-554E-B170-9D21CD6A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time </a:t>
            </a:r>
            <a:r>
              <a:rPr lang="it-IT" dirty="0" err="1"/>
              <a:t>capabilities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9DC189-7425-E44A-9569-E484DDB5F4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collection</a:t>
            </a:r>
            <a:r>
              <a:rPr lang="it-IT" dirty="0"/>
              <a:t> from multiple </a:t>
            </a:r>
            <a:r>
              <a:rPr lang="it-IT" dirty="0" err="1"/>
              <a:t>devices</a:t>
            </a:r>
            <a:endParaRPr lang="it-IT" dirty="0"/>
          </a:p>
          <a:p>
            <a:pPr lvl="1"/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Glucose</a:t>
            </a:r>
            <a:r>
              <a:rPr lang="it-IT" dirty="0"/>
              <a:t> </a:t>
            </a:r>
            <a:r>
              <a:rPr lang="it-IT" dirty="0" err="1"/>
              <a:t>Monitoring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(CGM)</a:t>
            </a:r>
          </a:p>
          <a:p>
            <a:pPr lvl="1"/>
            <a:r>
              <a:rPr lang="it-IT" dirty="0"/>
              <a:t>Fitness </a:t>
            </a:r>
            <a:r>
              <a:rPr lang="it-IT" dirty="0" err="1"/>
              <a:t>trackers</a:t>
            </a:r>
            <a:r>
              <a:rPr lang="it-IT" dirty="0"/>
              <a:t> (Apple </a:t>
            </a:r>
            <a:r>
              <a:rPr lang="it-IT" dirty="0" err="1"/>
              <a:t>health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)</a:t>
            </a:r>
          </a:p>
          <a:p>
            <a:r>
              <a:rPr lang="it-IT" dirty="0" err="1"/>
              <a:t>Patient</a:t>
            </a:r>
            <a:r>
              <a:rPr lang="it-IT" dirty="0"/>
              <a:t> </a:t>
            </a:r>
            <a:r>
              <a:rPr lang="it-IT" dirty="0" err="1"/>
              <a:t>monitoring</a:t>
            </a:r>
            <a:r>
              <a:rPr lang="it-IT" dirty="0"/>
              <a:t> via web </a:t>
            </a:r>
            <a:r>
              <a:rPr lang="it-IT" dirty="0" err="1"/>
              <a:t>interface</a:t>
            </a:r>
            <a:endParaRPr lang="it-IT" dirty="0"/>
          </a:p>
          <a:p>
            <a:r>
              <a:rPr lang="it-IT" dirty="0"/>
              <a:t>Simple real-time </a:t>
            </a:r>
            <a:r>
              <a:rPr lang="it-IT" dirty="0" err="1"/>
              <a:t>algorithms</a:t>
            </a:r>
            <a:r>
              <a:rPr lang="it-IT" dirty="0"/>
              <a:t> to be </a:t>
            </a:r>
            <a:r>
              <a:rPr lang="it-IT" dirty="0" err="1"/>
              <a:t>tested</a:t>
            </a:r>
            <a:endParaRPr lang="it-IT" dirty="0"/>
          </a:p>
          <a:p>
            <a:r>
              <a:rPr lang="it-IT" dirty="0" err="1"/>
              <a:t>Change</a:t>
            </a:r>
            <a:r>
              <a:rPr lang="it-IT" dirty="0"/>
              <a:t> trial </a:t>
            </a:r>
            <a:r>
              <a:rPr lang="it-IT" dirty="0" err="1"/>
              <a:t>settings</a:t>
            </a:r>
            <a:endParaRPr lang="it-IT" dirty="0"/>
          </a:p>
          <a:p>
            <a:pPr lvl="1"/>
            <a:r>
              <a:rPr lang="it-IT" dirty="0" err="1"/>
              <a:t>Blinding</a:t>
            </a:r>
            <a:r>
              <a:rPr lang="it-IT" dirty="0"/>
              <a:t> of CGM data</a:t>
            </a:r>
          </a:p>
          <a:p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3E45BF2-06BC-F24C-86EE-2D51AF874B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0225" y="1840424"/>
            <a:ext cx="4185784" cy="48133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5D4A99-C1AA-EF43-B655-FD33DEDA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11</a:t>
            </a:fld>
            <a:endParaRPr lang="en-GB"/>
          </a:p>
        </p:txBody>
      </p:sp>
      <p:pic>
        <p:nvPicPr>
          <p:cNvPr id="9" name="Elemento grafico 8" descr="Singolo ingranaggio">
            <a:extLst>
              <a:ext uri="{FF2B5EF4-FFF2-40B4-BE49-F238E27FC236}">
                <a16:creationId xmlns:a16="http://schemas.microsoft.com/office/drawing/2014/main" id="{B1C3A2B4-A1D8-EE4C-9A04-C130BD05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2858" y="1027278"/>
            <a:ext cx="914400" cy="914400"/>
          </a:xfrm>
          <a:prstGeom prst="rect">
            <a:avLst/>
          </a:prstGeom>
        </p:spPr>
      </p:pic>
      <p:pic>
        <p:nvPicPr>
          <p:cNvPr id="11" name="Elemento grafico 10" descr="Cieco">
            <a:extLst>
              <a:ext uri="{FF2B5EF4-FFF2-40B4-BE49-F238E27FC236}">
                <a16:creationId xmlns:a16="http://schemas.microsoft.com/office/drawing/2014/main" id="{4132B9B1-7855-4D4D-82BD-7A024E21F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2858" y="3183987"/>
            <a:ext cx="914400" cy="91440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1D43038-CDD4-064D-823A-965EAB519C66}"/>
              </a:ext>
            </a:extLst>
          </p:cNvPr>
          <p:cNvCxnSpPr>
            <a:endCxn id="11" idx="0"/>
          </p:cNvCxnSpPr>
          <p:nvPr/>
        </p:nvCxnSpPr>
        <p:spPr>
          <a:xfrm>
            <a:off x="9860058" y="2015412"/>
            <a:ext cx="0" cy="116857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E134F-469B-F846-A208-DD3AF41B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Mobile </a:t>
            </a:r>
            <a:r>
              <a:rPr lang="it-IT" dirty="0" err="1"/>
              <a:t>application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B2851B-699A-AB46-A23E-0D8F678694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Real time </a:t>
            </a:r>
            <a:r>
              <a:rPr lang="it-IT" dirty="0" err="1"/>
              <a:t>communication</a:t>
            </a:r>
            <a:r>
              <a:rPr lang="it-IT" dirty="0"/>
              <a:t> with multiple </a:t>
            </a:r>
            <a:r>
              <a:rPr lang="it-IT" dirty="0" err="1"/>
              <a:t>wearable</a:t>
            </a:r>
            <a:r>
              <a:rPr lang="it-IT" dirty="0"/>
              <a:t> </a:t>
            </a:r>
            <a:r>
              <a:rPr lang="it-IT" dirty="0" err="1"/>
              <a:t>sensors</a:t>
            </a:r>
            <a:endParaRPr lang="it-IT" dirty="0"/>
          </a:p>
          <a:p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customisable</a:t>
            </a:r>
            <a:r>
              <a:rPr lang="it-IT" dirty="0"/>
              <a:t> in </a:t>
            </a:r>
            <a:r>
              <a:rPr lang="it-IT" dirty="0" err="1"/>
              <a:t>theme</a:t>
            </a:r>
            <a:r>
              <a:rPr lang="it-IT" dirty="0"/>
              <a:t> and </a:t>
            </a:r>
            <a:r>
              <a:rPr lang="it-IT" dirty="0" err="1"/>
              <a:t>features</a:t>
            </a:r>
            <a:endParaRPr lang="it-IT" dirty="0"/>
          </a:p>
          <a:p>
            <a:r>
              <a:rPr lang="it-IT" dirty="0"/>
              <a:t>Able to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real</a:t>
            </a:r>
            <a:r>
              <a:rPr lang="it-IT" dirty="0"/>
              <a:t> time </a:t>
            </a:r>
            <a:r>
              <a:rPr lang="it-IT" dirty="0" err="1"/>
              <a:t>algorithms</a:t>
            </a:r>
            <a:endParaRPr lang="it-IT" dirty="0"/>
          </a:p>
          <a:p>
            <a:r>
              <a:rPr lang="it-IT" dirty="0"/>
              <a:t>Active custom </a:t>
            </a:r>
            <a:r>
              <a:rPr lang="it-IT" dirty="0" err="1"/>
              <a:t>notifications</a:t>
            </a:r>
            <a:r>
              <a:rPr lang="it-IT" dirty="0"/>
              <a:t> for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events</a:t>
            </a:r>
            <a:endParaRPr lang="it-IT" dirty="0"/>
          </a:p>
          <a:p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E36FBE0-0DF9-C048-9139-0FCAC5B39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14979" y="1363663"/>
            <a:ext cx="2338955" cy="48133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B80BD3-1239-B242-B6AC-C8AD3987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36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703BF4-5B00-8C42-867D-B41D8C6B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Web </a:t>
            </a:r>
            <a:r>
              <a:rPr lang="it-IT" dirty="0" err="1"/>
              <a:t>interface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B968FB-B9E0-6A40-8522-D142FBF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Overview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enrolled</a:t>
            </a:r>
            <a:r>
              <a:rPr lang="it-IT" dirty="0"/>
              <a:t> </a:t>
            </a:r>
            <a:r>
              <a:rPr lang="it-IT" dirty="0" err="1"/>
              <a:t>patients</a:t>
            </a:r>
            <a:endParaRPr lang="it-IT" dirty="0"/>
          </a:p>
          <a:p>
            <a:r>
              <a:rPr lang="it-IT" dirty="0"/>
              <a:t>Per </a:t>
            </a:r>
            <a:r>
              <a:rPr lang="it-IT" dirty="0" err="1"/>
              <a:t>patient</a:t>
            </a:r>
            <a:r>
              <a:rPr lang="it-IT" dirty="0"/>
              <a:t> </a:t>
            </a:r>
            <a:r>
              <a:rPr lang="it-IT" dirty="0" err="1"/>
              <a:t>details</a:t>
            </a:r>
            <a:r>
              <a:rPr lang="it-IT" dirty="0"/>
              <a:t> and </a:t>
            </a:r>
            <a:r>
              <a:rPr lang="it-IT" dirty="0" err="1"/>
              <a:t>statistics</a:t>
            </a:r>
            <a:endParaRPr lang="it-IT" dirty="0"/>
          </a:p>
          <a:p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page </a:t>
            </a:r>
          </a:p>
          <a:p>
            <a:r>
              <a:rPr lang="it-IT" dirty="0"/>
              <a:t>Custom </a:t>
            </a:r>
            <a:r>
              <a:rPr lang="it-IT" dirty="0" err="1"/>
              <a:t>features</a:t>
            </a:r>
            <a:endParaRPr lang="it-IT" dirty="0"/>
          </a:p>
          <a:p>
            <a:r>
              <a:rPr lang="it-IT" dirty="0"/>
              <a:t>Custom trial </a:t>
            </a:r>
            <a:r>
              <a:rPr lang="it-IT" dirty="0" err="1"/>
              <a:t>settings</a:t>
            </a:r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985C28-8814-6049-8B05-B5B7F027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49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84C7E9-A84A-4B40-B951-F03A3551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Patients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D6FB31-D651-8140-AC31-AA0602AA7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Landing page for the </a:t>
            </a:r>
            <a:r>
              <a:rPr lang="it-IT" dirty="0" err="1"/>
              <a:t>clinician</a:t>
            </a:r>
            <a:r>
              <a:rPr lang="it-IT" dirty="0"/>
              <a:t> website.</a:t>
            </a:r>
          </a:p>
          <a:p>
            <a:r>
              <a:rPr lang="it-IT" dirty="0"/>
              <a:t>Alerts and status of </a:t>
            </a:r>
            <a:r>
              <a:rPr lang="it-IT" dirty="0" err="1"/>
              <a:t>patients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</a:t>
            </a:r>
            <a:r>
              <a:rPr lang="it-IT" dirty="0" err="1"/>
              <a:t>glance</a:t>
            </a:r>
            <a:endParaRPr lang="it-IT" dirty="0"/>
          </a:p>
          <a:p>
            <a:r>
              <a:rPr lang="it-IT" dirty="0" err="1"/>
              <a:t>Enrolment</a:t>
            </a:r>
            <a:r>
              <a:rPr lang="it-IT" dirty="0"/>
              <a:t> of new </a:t>
            </a:r>
            <a:r>
              <a:rPr lang="it-IT" dirty="0" err="1"/>
              <a:t>patient</a:t>
            </a:r>
            <a:endParaRPr lang="it-IT" dirty="0"/>
          </a:p>
          <a:p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1F4F2DC-374B-C046-B7DE-161FAC1EF2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05854" y="1871783"/>
            <a:ext cx="6390860" cy="4314413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D57229C-CADE-1F44-BFC3-912A552C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14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7F80A3-6EC7-DA44-AB1A-8576A8B3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01" y="3770653"/>
            <a:ext cx="1717985" cy="167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3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345D348-1849-F944-9A19-434555DD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Live demo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D22E384-298A-D146-9FCF-A3A29960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57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DEEP</a:t>
            </a:r>
          </a:p>
          <a:p>
            <a:r>
              <a:rPr lang="it-IT" b="1" dirty="0"/>
              <a:t>AIRPREDICT</a:t>
            </a:r>
          </a:p>
          <a:p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TimeRun</a:t>
            </a:r>
            <a:endParaRPr lang="en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05648-6453-704E-80AA-5C6D01A8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051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11FF3F-B5B2-77A9-A3DB-B75054FE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 </a:t>
            </a:r>
            <a:r>
              <a:rPr lang="it-IT" dirty="0" err="1"/>
              <a:t>Pollution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A002D9-C4C5-9BFD-2779-40A503915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172" y="1884107"/>
            <a:ext cx="9274093" cy="2312508"/>
          </a:xfrm>
        </p:spPr>
        <p:txBody>
          <a:bodyPr>
            <a:normAutofit/>
          </a:bodyPr>
          <a:lstStyle/>
          <a:p>
            <a:r>
              <a:rPr lang="it-IT" sz="24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Air </a:t>
            </a:r>
            <a:r>
              <a:rPr lang="it-IT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pollution</a:t>
            </a:r>
            <a:r>
              <a:rPr lang="it-IT" sz="24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is</a:t>
            </a:r>
            <a:r>
              <a:rPr lang="it-IT" sz="2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 a </a:t>
            </a:r>
            <a:r>
              <a:rPr lang="it-IT" sz="24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global </a:t>
            </a:r>
            <a:r>
              <a:rPr lang="it-IT" sz="2400" b="1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issue</a:t>
            </a:r>
            <a:r>
              <a:rPr lang="it-IT" sz="2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that</a:t>
            </a:r>
            <a:r>
              <a:rPr lang="it-IT" sz="2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has</a:t>
            </a:r>
            <a:r>
              <a:rPr lang="it-IT" sz="2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 a </a:t>
            </a:r>
            <a:r>
              <a:rPr lang="it-IT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significant</a:t>
            </a:r>
            <a:r>
              <a:rPr lang="it-IT" sz="2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 impact on human health</a:t>
            </a:r>
          </a:p>
          <a:p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The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quality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of air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is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an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environmental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factor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that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affects</a:t>
            </a:r>
            <a:r>
              <a:rPr lang="it-IT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non-</a:t>
            </a:r>
            <a:r>
              <a:rPr lang="it-IT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transmissible</a:t>
            </a:r>
            <a:r>
              <a:rPr lang="it-IT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illnesses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such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as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respiratory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and neurodegenerative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diseases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.  </a:t>
            </a:r>
          </a:p>
          <a:p>
            <a:pPr lvl="0"/>
            <a:endParaRPr lang="it-IT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Palatino Linotype" panose="02040502050505030304" pitchFamily="18" charset="0"/>
            </a:endParaRPr>
          </a:p>
          <a:p>
            <a:endParaRPr lang="it-IT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Palatino Linotype" panose="02040502050505030304" pitchFamily="18" charset="0"/>
            </a:endParaRPr>
          </a:p>
          <a:p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69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11FF3F-B5B2-77A9-A3DB-B75054FE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Asthma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A002D9-C4C5-9BFD-2779-40A503915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172" y="1884107"/>
            <a:ext cx="9274093" cy="2312508"/>
          </a:xfrm>
        </p:spPr>
        <p:txBody>
          <a:bodyPr/>
          <a:lstStyle/>
          <a:p>
            <a:pPr lvl="0"/>
            <a:r>
              <a:rPr lang="it-IT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Asthma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is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a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disease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characterised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by </a:t>
            </a:r>
            <a:r>
              <a:rPr lang="it-IT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diffuse </a:t>
            </a:r>
            <a:r>
              <a:rPr lang="it-IT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inflammation</a:t>
            </a:r>
            <a:r>
              <a:rPr lang="it-IT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of the </a:t>
            </a:r>
            <a:r>
              <a:rPr lang="it-IT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airways</a:t>
            </a:r>
            <a:endParaRPr lang="it-IT" sz="2400" b="1" i="0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  <a:p>
            <a:pPr lvl="0"/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Relapses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, i.e. </a:t>
            </a:r>
            <a:r>
              <a:rPr lang="it-IT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exacerbations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, are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defined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as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an </a:t>
            </a:r>
            <a:r>
              <a:rPr lang="it-IT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acute and severe </a:t>
            </a:r>
            <a:r>
              <a:rPr lang="it-IT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loss</a:t>
            </a:r>
            <a:r>
              <a:rPr lang="it-IT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of </a:t>
            </a:r>
            <a:r>
              <a:rPr lang="it-IT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disease</a:t>
            </a:r>
            <a:r>
              <a:rPr lang="it-IT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control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requiring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urgent</a:t>
            </a:r>
            <a:r>
              <a:rPr lang="it-IT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treatment. </a:t>
            </a:r>
          </a:p>
          <a:p>
            <a:endParaRPr lang="it-IT" sz="2400" b="0" i="0" dirty="0">
              <a:solidFill>
                <a:schemeClr val="tx1">
                  <a:lumMod val="85000"/>
                  <a:lumOff val="15000"/>
                </a:schemeClr>
              </a:solidFill>
              <a:latin typeface="Palatino Linotype" panose="0204050205050503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677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6AAEB-5AA7-5E50-2C57-9B970E27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5215AA-59D5-CE68-3260-3571AB0A7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171" y="1364343"/>
            <a:ext cx="9774608" cy="4812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Problem</a:t>
            </a:r>
            <a:endParaRPr lang="it-IT" sz="2400" dirty="0">
              <a:latin typeface="Palatino Linotype" panose="02040502050505030304" pitchFamily="18" charset="0"/>
              <a:cs typeface="Futura Medium" panose="020B0602020204020303" pitchFamily="34" charset="-79"/>
            </a:endParaRPr>
          </a:p>
          <a:p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Exposure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to air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pollution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is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a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crucial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risk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factor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for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asthma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exacerbation</a:t>
            </a:r>
            <a:endParaRPr lang="it-IT" sz="2400" dirty="0">
              <a:latin typeface="Palatino Linotype" panose="02040502050505030304" pitchFamily="18" charset="0"/>
              <a:cs typeface="Futura Medium" panose="020B0602020204020303" pitchFamily="34" charset="-79"/>
            </a:endParaRPr>
          </a:p>
          <a:p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Hence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, air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pollution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can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significantly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impact the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quality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of life of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asthma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patients</a:t>
            </a:r>
            <a:endParaRPr lang="it-IT" sz="2400" dirty="0">
              <a:latin typeface="Palatino Linotype" panose="02040502050505030304" pitchFamily="18" charset="0"/>
              <a:cs typeface="Futura Medium" panose="020B0602020204020303" pitchFamily="34" charset="-79"/>
            </a:endParaRPr>
          </a:p>
          <a:p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Preventing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exacerbation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episodes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is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critical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in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improving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the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prognosis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of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asthma</a:t>
            </a:r>
            <a:endParaRPr lang="it-IT" sz="2400" dirty="0">
              <a:latin typeface="Palatino Linotype" panose="02040502050505030304" pitchFamily="18" charset="0"/>
              <a:cs typeface="Futura Medium" panose="020B0602020204020303" pitchFamily="34" charset="-79"/>
            </a:endParaRPr>
          </a:p>
          <a:p>
            <a:r>
              <a:rPr lang="it-IT" b="1" dirty="0" err="1">
                <a:cs typeface="Futura Medium" panose="020B0602020204020303" pitchFamily="34" charset="-79"/>
              </a:rPr>
              <a:t>C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urrent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state-of-the-art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predictive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models 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for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asthma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exacerbation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mostly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do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not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consider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risk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factors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related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to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pollution</a:t>
            </a:r>
            <a:endParaRPr lang="it-IT" sz="2400" b="1" dirty="0">
              <a:latin typeface="Palatino Linotype" panose="02040502050505030304" pitchFamily="18" charset="0"/>
              <a:cs typeface="Futura Medium" panose="020B0602020204020303" pitchFamily="34" charset="-79"/>
            </a:endParaRPr>
          </a:p>
          <a:p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A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dynamic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personal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exposure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assessment</a:t>
            </a:r>
            <a:r>
              <a:rPr lang="it-IT" sz="2400" b="1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can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enable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real-time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personalized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predictions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of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exposure-induced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</a:t>
            </a:r>
            <a:r>
              <a:rPr lang="it-IT" sz="2400" dirty="0" err="1">
                <a:latin typeface="Palatino Linotype" panose="02040502050505030304" pitchFamily="18" charset="0"/>
                <a:cs typeface="Futura Medium" panose="020B0602020204020303" pitchFamily="34" charset="-79"/>
              </a:rPr>
              <a:t>adverse</a:t>
            </a:r>
            <a:r>
              <a:rPr lang="it-IT" sz="2400" dirty="0">
                <a:latin typeface="Palatino Linotype" panose="02040502050505030304" pitchFamily="18" charset="0"/>
                <a:cs typeface="Futura Medium" panose="020B0602020204020303" pitchFamily="34" charset="-79"/>
              </a:rPr>
              <a:t> events </a:t>
            </a:r>
          </a:p>
        </p:txBody>
      </p:sp>
    </p:spTree>
    <p:extLst>
      <p:ext uri="{BB962C8B-B14F-4D97-AF65-F5344CB8AC3E}">
        <p14:creationId xmlns:p14="http://schemas.microsoft.com/office/powerpoint/2010/main" val="93377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/>
              <a:t>IMPACT</a:t>
            </a: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DEEP</a:t>
            </a: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AIRPREDICT</a:t>
            </a:r>
          </a:p>
          <a:p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TimeRun</a:t>
            </a:r>
            <a:endParaRPr lang="en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05648-6453-704E-80AA-5C6D01A8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072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6AAEB-5AA7-5E50-2C57-9B970E27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Planned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5215AA-59D5-CE68-3260-3571AB0A7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171" y="1364343"/>
            <a:ext cx="9774608" cy="48126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400" dirty="0">
              <a:latin typeface="Palatino Linotype" panose="02040502050505030304" pitchFamily="18" charset="0"/>
              <a:cs typeface="Futura Medium" panose="020B0602020204020303" pitchFamily="34" charset="-79"/>
            </a:endParaRPr>
          </a:p>
          <a:p>
            <a:r>
              <a:rPr lang="it-IT" sz="2400" dirty="0" err="1">
                <a:latin typeface="Palatino Linotype" panose="02040502050505030304" pitchFamily="18" charset="0"/>
                <a:cs typeface="Futura" panose="020B0602020204020303" pitchFamily="34" charset="-79"/>
              </a:rPr>
              <a:t>Develop</a:t>
            </a:r>
            <a:r>
              <a:rPr lang="it-IT" sz="2400" dirty="0">
                <a:latin typeface="Palatino Linotype" panose="02040502050505030304" pitchFamily="18" charset="0"/>
                <a:cs typeface="Futura" panose="020B0602020204020303" pitchFamily="34" charset="-79"/>
              </a:rPr>
              <a:t> a new </a:t>
            </a:r>
            <a:r>
              <a:rPr lang="it-IT" sz="2400" b="1" dirty="0">
                <a:latin typeface="Palatino Linotype" panose="02040502050505030304" pitchFamily="18" charset="0"/>
                <a:cs typeface="Futura" panose="020B0602020204020303" pitchFamily="34" charset="-79"/>
              </a:rPr>
              <a:t>smart monitoring system</a:t>
            </a:r>
            <a:r>
              <a:rPr lang="it-IT" sz="2400" dirty="0">
                <a:latin typeface="Palatino Linotype" panose="02040502050505030304" pitchFamily="18" charset="0"/>
                <a:cs typeface="Futura" panose="020B0602020204020303" pitchFamily="34" charset="-79"/>
              </a:rPr>
              <a:t>, </a:t>
            </a:r>
            <a:r>
              <a:rPr lang="it-IT" sz="2400" dirty="0" err="1">
                <a:latin typeface="Palatino Linotype" panose="02040502050505030304" pitchFamily="18" charset="0"/>
                <a:cs typeface="Futura" panose="020B0602020204020303" pitchFamily="34" charset="-79"/>
              </a:rPr>
              <a:t>consisting</a:t>
            </a:r>
            <a:r>
              <a:rPr lang="it-IT" sz="2400" dirty="0">
                <a:latin typeface="Palatino Linotype" panose="02040502050505030304" pitchFamily="18" charset="0"/>
                <a:cs typeface="Futura" panose="020B0602020204020303" pitchFamily="34" charset="-79"/>
              </a:rPr>
              <a:t> of</a:t>
            </a:r>
          </a:p>
          <a:p>
            <a:pPr lvl="1"/>
            <a:r>
              <a:rPr lang="it-IT" b="1" dirty="0">
                <a:cs typeface="Futura" panose="020B0602020204020303" pitchFamily="34" charset="-79"/>
              </a:rPr>
              <a:t>W</a:t>
            </a:r>
            <a:r>
              <a:rPr lang="it-IT" sz="2000" b="1" dirty="0">
                <a:latin typeface="Palatino Linotype" panose="02040502050505030304" pitchFamily="18" charset="0"/>
                <a:cs typeface="Futura" panose="020B0602020204020303" pitchFamily="34" charset="-79"/>
              </a:rPr>
              <a:t>earable</a:t>
            </a:r>
            <a:r>
              <a:rPr lang="it-IT" sz="2000" dirty="0">
                <a:latin typeface="Palatino Linotype" panose="02040502050505030304" pitchFamily="18" charset="0"/>
                <a:cs typeface="Futura" panose="020B0602020204020303" pitchFamily="34" charset="-79"/>
              </a:rPr>
              <a:t> and </a:t>
            </a:r>
            <a:r>
              <a:rPr lang="it-IT" sz="2000" b="1" dirty="0" err="1">
                <a:latin typeface="Palatino Linotype" panose="02040502050505030304" pitchFamily="18" charset="0"/>
                <a:cs typeface="Futura" panose="020B0602020204020303" pitchFamily="34" charset="-79"/>
              </a:rPr>
              <a:t>portable</a:t>
            </a:r>
            <a:r>
              <a:rPr lang="it-IT" sz="2000" dirty="0">
                <a:latin typeface="Palatino Linotype" panose="02040502050505030304" pitchFamily="18" charset="0"/>
                <a:cs typeface="Futura" panose="020B0602020204020303" pitchFamily="34" charset="-79"/>
              </a:rPr>
              <a:t> Internet-of-</a:t>
            </a:r>
            <a:r>
              <a:rPr lang="it-IT" sz="2000" dirty="0" err="1">
                <a:latin typeface="Palatino Linotype" panose="02040502050505030304" pitchFamily="18" charset="0"/>
                <a:cs typeface="Futura" panose="020B0602020204020303" pitchFamily="34" charset="-79"/>
              </a:rPr>
              <a:t>Things</a:t>
            </a:r>
            <a:r>
              <a:rPr lang="it-IT" sz="2000" dirty="0">
                <a:latin typeface="Palatino Linotype" panose="02040502050505030304" pitchFamily="18" charset="0"/>
                <a:cs typeface="Futura" panose="020B0602020204020303" pitchFamily="34" charset="-79"/>
              </a:rPr>
              <a:t> </a:t>
            </a:r>
            <a:r>
              <a:rPr lang="it-IT" sz="2000" b="1" dirty="0" err="1">
                <a:latin typeface="Palatino Linotype" panose="02040502050505030304" pitchFamily="18" charset="0"/>
                <a:cs typeface="Futura" panose="020B0602020204020303" pitchFamily="34" charset="-79"/>
              </a:rPr>
              <a:t>sensors</a:t>
            </a:r>
            <a:endParaRPr lang="it-IT" sz="2000" b="1" dirty="0">
              <a:latin typeface="Palatino Linotype" panose="02040502050505030304" pitchFamily="18" charset="0"/>
              <a:cs typeface="Futura" panose="020B0602020204020303" pitchFamily="34" charset="-79"/>
            </a:endParaRPr>
          </a:p>
          <a:p>
            <a:pPr lvl="1"/>
            <a:r>
              <a:rPr lang="it-IT" b="1" dirty="0">
                <a:cs typeface="Futura" panose="020B0602020204020303" pitchFamily="34" charset="-79"/>
              </a:rPr>
              <a:t>M</a:t>
            </a:r>
            <a:r>
              <a:rPr lang="it-IT" sz="2000" b="1" dirty="0">
                <a:latin typeface="Palatino Linotype" panose="02040502050505030304" pitchFamily="18" charset="0"/>
                <a:cs typeface="Futura" panose="020B0602020204020303" pitchFamily="34" charset="-79"/>
              </a:rPr>
              <a:t>obile</a:t>
            </a:r>
            <a:r>
              <a:rPr lang="it-IT" sz="2000" dirty="0">
                <a:latin typeface="Palatino Linotype" panose="02040502050505030304" pitchFamily="18" charset="0"/>
                <a:cs typeface="Futura" panose="020B0602020204020303" pitchFamily="34" charset="-79"/>
              </a:rPr>
              <a:t> and a </a:t>
            </a:r>
            <a:r>
              <a:rPr lang="it-IT" sz="2000" b="1" dirty="0">
                <a:latin typeface="Palatino Linotype" panose="02040502050505030304" pitchFamily="18" charset="0"/>
                <a:cs typeface="Futura" panose="020B0602020204020303" pitchFamily="34" charset="-79"/>
              </a:rPr>
              <a:t>web </a:t>
            </a:r>
            <a:r>
              <a:rPr lang="it-IT" sz="2000" dirty="0" err="1">
                <a:latin typeface="Palatino Linotype" panose="02040502050505030304" pitchFamily="18" charset="0"/>
                <a:cs typeface="Futura" panose="020B0602020204020303" pitchFamily="34" charset="-79"/>
              </a:rPr>
              <a:t>applications</a:t>
            </a:r>
            <a:endParaRPr lang="it-IT" sz="2000" dirty="0">
              <a:latin typeface="Palatino Linotype" panose="02040502050505030304" pitchFamily="18" charset="0"/>
              <a:cs typeface="Futura" panose="020B0602020204020303" pitchFamily="34" charset="-79"/>
            </a:endParaRPr>
          </a:p>
          <a:p>
            <a:pPr lvl="1"/>
            <a:r>
              <a:rPr lang="it-IT" b="1" dirty="0">
                <a:cs typeface="Futura" panose="020B0602020204020303" pitchFamily="34" charset="-79"/>
              </a:rPr>
              <a:t>C</a:t>
            </a:r>
            <a:r>
              <a:rPr lang="it-IT" sz="2000" b="1" dirty="0">
                <a:latin typeface="Palatino Linotype" panose="02040502050505030304" pitchFamily="18" charset="0"/>
                <a:cs typeface="Futura" panose="020B0602020204020303" pitchFamily="34" charset="-79"/>
              </a:rPr>
              <a:t>loud</a:t>
            </a:r>
            <a:r>
              <a:rPr lang="it-IT" sz="2000" dirty="0">
                <a:latin typeface="Palatino Linotype" panose="02040502050505030304" pitchFamily="18" charset="0"/>
                <a:cs typeface="Futura" panose="020B0602020204020303" pitchFamily="34" charset="-79"/>
              </a:rPr>
              <a:t> database</a:t>
            </a:r>
            <a:r>
              <a:rPr lang="it-IT" dirty="0">
                <a:cs typeface="Futura" panose="020B0602020204020303" pitchFamily="34" charset="-79"/>
              </a:rPr>
              <a:t> (IMPACT)</a:t>
            </a:r>
          </a:p>
          <a:p>
            <a:pPr lvl="1"/>
            <a:r>
              <a:rPr lang="it-IT" b="1" dirty="0">
                <a:cs typeface="Futura" panose="020B0602020204020303" pitchFamily="34" charset="-79"/>
              </a:rPr>
              <a:t>Data </a:t>
            </a:r>
            <a:r>
              <a:rPr lang="it-IT" b="1" dirty="0" err="1">
                <a:cs typeface="Futura" panose="020B0602020204020303" pitchFamily="34" charset="-79"/>
              </a:rPr>
              <a:t>analysis</a:t>
            </a:r>
            <a:r>
              <a:rPr lang="it-IT" dirty="0">
                <a:cs typeface="Futura" panose="020B0602020204020303" pitchFamily="34" charset="-79"/>
              </a:rPr>
              <a:t> and </a:t>
            </a:r>
            <a:r>
              <a:rPr lang="it-IT" b="1" dirty="0">
                <a:cs typeface="Futura" panose="020B0602020204020303" pitchFamily="34" charset="-79"/>
              </a:rPr>
              <a:t>Machine Learning</a:t>
            </a:r>
          </a:p>
          <a:p>
            <a:r>
              <a:rPr lang="it-IT" dirty="0">
                <a:cs typeface="Futura" panose="020B0602020204020303" pitchFamily="34" charset="-79"/>
              </a:rPr>
              <a:t>The monitoring system </a:t>
            </a:r>
            <a:r>
              <a:rPr lang="it-IT" dirty="0" err="1">
                <a:cs typeface="Futura" panose="020B0602020204020303" pitchFamily="34" charset="-79"/>
              </a:rPr>
              <a:t>will</a:t>
            </a:r>
            <a:r>
              <a:rPr lang="it-IT" dirty="0">
                <a:cs typeface="Futura" panose="020B0602020204020303" pitchFamily="34" charset="-79"/>
              </a:rPr>
              <a:t> be </a:t>
            </a:r>
            <a:r>
              <a:rPr lang="it-IT" dirty="0" err="1">
                <a:cs typeface="Futura" panose="020B0602020204020303" pitchFamily="34" charset="-79"/>
              </a:rPr>
              <a:t>tested</a:t>
            </a:r>
            <a:r>
              <a:rPr lang="it-IT" dirty="0">
                <a:cs typeface="Futura" panose="020B0602020204020303" pitchFamily="34" charset="-79"/>
              </a:rPr>
              <a:t> in a </a:t>
            </a:r>
            <a:r>
              <a:rPr lang="it-IT" dirty="0" err="1">
                <a:cs typeface="Futura" panose="020B0602020204020303" pitchFamily="34" charset="-79"/>
              </a:rPr>
              <a:t>population</a:t>
            </a:r>
            <a:r>
              <a:rPr lang="it-IT" dirty="0">
                <a:cs typeface="Futura" panose="020B0602020204020303" pitchFamily="34" charset="-79"/>
              </a:rPr>
              <a:t> of </a:t>
            </a:r>
            <a:r>
              <a:rPr lang="it-IT" dirty="0" err="1">
                <a:cs typeface="Futura" panose="020B0602020204020303" pitchFamily="34" charset="-79"/>
              </a:rPr>
              <a:t>asthma</a:t>
            </a:r>
            <a:r>
              <a:rPr lang="it-IT" dirty="0">
                <a:cs typeface="Futura" panose="020B0602020204020303" pitchFamily="34" charset="-79"/>
              </a:rPr>
              <a:t> </a:t>
            </a:r>
            <a:r>
              <a:rPr lang="it-IT" dirty="0" err="1">
                <a:cs typeface="Futura" panose="020B0602020204020303" pitchFamily="34" charset="-79"/>
              </a:rPr>
              <a:t>patients</a:t>
            </a:r>
            <a:r>
              <a:rPr lang="it-IT" dirty="0">
                <a:cs typeface="Futura" panose="020B0602020204020303" pitchFamily="34" charset="-79"/>
              </a:rPr>
              <a:t> </a:t>
            </a:r>
            <a:r>
              <a:rPr lang="it-IT" dirty="0" err="1">
                <a:cs typeface="Futura" panose="020B0602020204020303" pitchFamily="34" charset="-79"/>
              </a:rPr>
              <a:t>followed</a:t>
            </a:r>
            <a:r>
              <a:rPr lang="it-IT" dirty="0">
                <a:cs typeface="Futura" panose="020B0602020204020303" pitchFamily="34" charset="-79"/>
              </a:rPr>
              <a:t> </a:t>
            </a:r>
            <a:r>
              <a:rPr lang="it-IT" dirty="0" err="1">
                <a:cs typeface="Futura" panose="020B0602020204020303" pitchFamily="34" charset="-79"/>
              </a:rPr>
              <a:t>at</a:t>
            </a:r>
            <a:r>
              <a:rPr lang="it-IT" dirty="0">
                <a:cs typeface="Futura" panose="020B0602020204020303" pitchFamily="34" charset="-79"/>
              </a:rPr>
              <a:t> the </a:t>
            </a:r>
            <a:r>
              <a:rPr lang="it-IT" dirty="0" err="1">
                <a:cs typeface="Futura" panose="020B0602020204020303" pitchFamily="34" charset="-79"/>
              </a:rPr>
              <a:t>Respiratory</a:t>
            </a:r>
            <a:r>
              <a:rPr lang="it-IT" dirty="0">
                <a:cs typeface="Futura" panose="020B0602020204020303" pitchFamily="34" charset="-79"/>
              </a:rPr>
              <a:t> </a:t>
            </a:r>
            <a:r>
              <a:rPr lang="it-IT" dirty="0" err="1">
                <a:cs typeface="Futura" panose="020B0602020204020303" pitchFamily="34" charset="-79"/>
              </a:rPr>
              <a:t>Disease</a:t>
            </a:r>
            <a:r>
              <a:rPr lang="it-IT" dirty="0">
                <a:cs typeface="Futura" panose="020B0602020204020303" pitchFamily="34" charset="-79"/>
              </a:rPr>
              <a:t> Clinic of University of Padova (DCTV).</a:t>
            </a:r>
          </a:p>
        </p:txBody>
      </p:sp>
    </p:spTree>
    <p:extLst>
      <p:ext uri="{BB962C8B-B14F-4D97-AF65-F5344CB8AC3E}">
        <p14:creationId xmlns:p14="http://schemas.microsoft.com/office/powerpoint/2010/main" val="4033781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8F74A0-C38D-48CB-57C0-44317D1C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IoT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B6A004-14B3-C8FB-05F3-96459356A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9442" y="1418405"/>
            <a:ext cx="5591628" cy="4812620"/>
          </a:xfrm>
        </p:spPr>
        <p:txBody>
          <a:bodyPr>
            <a:normAutofit fontScale="92500" lnSpcReduction="20000"/>
          </a:bodyPr>
          <a:lstStyle/>
          <a:p>
            <a:r>
              <a:rPr lang="it-IT" b="1" dirty="0" err="1">
                <a:latin typeface="Palatino Linotype" panose="02040502050505030304" pitchFamily="18" charset="0"/>
              </a:rPr>
              <a:t>Atmotube</a:t>
            </a:r>
            <a:r>
              <a:rPr lang="it-IT" b="1" dirty="0">
                <a:latin typeface="Palatino Linotype" panose="02040502050505030304" pitchFamily="18" charset="0"/>
              </a:rPr>
              <a:t> PRO</a:t>
            </a:r>
          </a:p>
          <a:p>
            <a:pPr lvl="1"/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ortable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air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quality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monitoring device</a:t>
            </a:r>
          </a:p>
          <a:p>
            <a:pPr lvl="1"/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M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easures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lvl="2"/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pollutant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concentrations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lvl="2"/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weather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indices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total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volatile organic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compounds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lvl="2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temperature,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humidity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, and pressure </a:t>
            </a:r>
            <a:endParaRPr lang="it-IT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b="1" dirty="0" err="1">
                <a:latin typeface="Palatino Linotype" panose="02040502050505030304" pitchFamily="18" charset="0"/>
              </a:rPr>
              <a:t>Fitbit</a:t>
            </a:r>
            <a:r>
              <a:rPr lang="it-IT" b="1" dirty="0">
                <a:latin typeface="Palatino Linotype" panose="02040502050505030304" pitchFamily="18" charset="0"/>
              </a:rPr>
              <a:t> </a:t>
            </a:r>
            <a:r>
              <a:rPr lang="it-IT" b="1" dirty="0" err="1">
                <a:latin typeface="Palatino Linotype" panose="02040502050505030304" pitchFamily="18" charset="0"/>
              </a:rPr>
              <a:t>Charge</a:t>
            </a:r>
            <a:r>
              <a:rPr lang="it-IT" b="1" dirty="0">
                <a:latin typeface="Palatino Linotype" panose="02040502050505030304" pitchFamily="18" charset="0"/>
              </a:rPr>
              <a:t> 5</a:t>
            </a:r>
          </a:p>
          <a:p>
            <a:pPr lvl="1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Smartwatch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captures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lvl="2"/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heart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rate </a:t>
            </a:r>
          </a:p>
          <a:p>
            <a:pPr lvl="2"/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physical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activity information. </a:t>
            </a:r>
          </a:p>
          <a:p>
            <a:pPr lvl="2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Stress</a:t>
            </a:r>
          </a:p>
          <a:p>
            <a:pPr lvl="2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SpO2</a:t>
            </a:r>
          </a:p>
          <a:p>
            <a:r>
              <a:rPr lang="it-IT" b="1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MIR Smart One</a:t>
            </a:r>
          </a:p>
          <a:p>
            <a:pPr lvl="1"/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Pocket-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sized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, personal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spirometer</a:t>
            </a:r>
            <a:endParaRPr lang="it-IT" sz="2000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Measures</a:t>
            </a:r>
            <a:endParaRPr lang="it-IT" dirty="0">
              <a:solidFill>
                <a:schemeClr val="tx1">
                  <a:lumMod val="95000"/>
                  <a:lumOff val="5000"/>
                </a:schemeClr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it-IT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eak flow rate (PEF)</a:t>
            </a:r>
          </a:p>
          <a:p>
            <a:pPr lvl="2"/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Forced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expiratory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 volume</a:t>
            </a:r>
            <a:r>
              <a:rPr lang="it-IT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(FEV1)</a:t>
            </a:r>
            <a:endParaRPr lang="it-IT" dirty="0">
              <a:solidFill>
                <a:schemeClr val="tx1">
                  <a:lumMod val="95000"/>
                  <a:lumOff val="5000"/>
                </a:schemeClr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/>
            <a:endParaRPr lang="it-IT" dirty="0">
              <a:solidFill>
                <a:schemeClr val="bg2">
                  <a:lumMod val="50000"/>
                </a:schemeClr>
              </a:solidFill>
              <a:latin typeface="Palatino Linotype" panose="02040502050505030304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FE3545D-9F90-CFAB-65FB-FD2EC1FEE30D}"/>
              </a:ext>
            </a:extLst>
          </p:cNvPr>
          <p:cNvGrpSpPr/>
          <p:nvPr/>
        </p:nvGrpSpPr>
        <p:grpSpPr>
          <a:xfrm>
            <a:off x="6769089" y="1234276"/>
            <a:ext cx="4792608" cy="4743014"/>
            <a:chOff x="1062033" y="0"/>
            <a:chExt cx="3880845" cy="3840686"/>
          </a:xfrm>
          <a:effectLst>
            <a:outerShdw sx="1000" sy="1000" algn="ctr" rotWithShape="0">
              <a:srgbClr val="000000"/>
            </a:outerShdw>
          </a:effectLst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BB4C0A3D-5E09-7955-0960-59C6683C602E}"/>
                </a:ext>
              </a:extLst>
            </p:cNvPr>
            <p:cNvSpPr/>
            <p:nvPr/>
          </p:nvSpPr>
          <p:spPr>
            <a:xfrm>
              <a:off x="1698172" y="354563"/>
              <a:ext cx="2649893" cy="3486123"/>
            </a:xfrm>
            <a:prstGeom prst="rect">
              <a:avLst/>
            </a:prstGeom>
            <a:solidFill>
              <a:srgbClr val="D2AF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9B6014AD-7F0C-95D7-071B-7CCCFE175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564" y="0"/>
              <a:ext cx="3017314" cy="3017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B1A8FD19-6237-96E8-2B6F-81712442A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033" y="385957"/>
              <a:ext cx="3153007" cy="209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0CF2B05-A087-D964-FBE6-E2382B4B3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867" y="1340692"/>
              <a:ext cx="2060424" cy="220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0046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8F74A0-C38D-48CB-57C0-44317D1C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Mobile Application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B6A004-14B3-C8FB-05F3-96459356A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0073" y="1899669"/>
            <a:ext cx="6942150" cy="3885114"/>
          </a:xfrm>
        </p:spPr>
        <p:txBody>
          <a:bodyPr>
            <a:normAutofit/>
          </a:bodyPr>
          <a:lstStyle/>
          <a:p>
            <a:r>
              <a:rPr lang="it-IT" b="1" dirty="0">
                <a:latin typeface="Palatino Linotype" panose="02040502050505030304" pitchFamily="18" charset="0"/>
              </a:rPr>
              <a:t>Personal </a:t>
            </a:r>
            <a:r>
              <a:rPr lang="it-IT" b="1" dirty="0" err="1">
                <a:latin typeface="Palatino Linotype" panose="02040502050505030304" pitchFamily="18" charset="0"/>
              </a:rPr>
              <a:t>Exposure</a:t>
            </a:r>
            <a:r>
              <a:rPr lang="it-IT" b="1" dirty="0">
                <a:latin typeface="Palatino Linotype" panose="02040502050505030304" pitchFamily="18" charset="0"/>
              </a:rPr>
              <a:t> Tool</a:t>
            </a:r>
            <a:br>
              <a:rPr lang="it-IT" sz="2000" b="1" dirty="0"/>
            </a:br>
            <a:br>
              <a:rPr lang="it-IT" sz="2000" b="1" dirty="0"/>
            </a:b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Leveraging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Bluetooth Low Energy (BLE)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communication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and Web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APIs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, wearable/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portable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sensor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data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gathered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to compute the Personal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Exposure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i.e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Inhalation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). </a:t>
            </a:r>
            <a:b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2000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b="1" dirty="0" err="1">
                <a:latin typeface="Palatino Linotype" panose="02040502050505030304" pitchFamily="18" charset="0"/>
              </a:rPr>
              <a:t>Asthma</a:t>
            </a:r>
            <a:r>
              <a:rPr lang="it-IT" b="1" dirty="0">
                <a:latin typeface="Palatino Linotype" panose="02040502050505030304" pitchFamily="18" charset="0"/>
              </a:rPr>
              <a:t> </a:t>
            </a:r>
            <a:r>
              <a:rPr lang="it-IT" b="1" dirty="0" err="1">
                <a:latin typeface="Palatino Linotype" panose="02040502050505030304" pitchFamily="18" charset="0"/>
              </a:rPr>
              <a:t>Diary</a:t>
            </a:r>
            <a:br>
              <a:rPr lang="it-IT" b="1" dirty="0"/>
            </a:br>
            <a:br>
              <a:rPr lang="it-IT" b="1" dirty="0"/>
            </a:b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User can report an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Asthma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Attack, the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Spirometry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test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done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daily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also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Asthma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Control Test (ACT).  Logs can be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visualized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asthma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diary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page. </a:t>
            </a:r>
            <a:endParaRPr lang="it-IT" dirty="0">
              <a:solidFill>
                <a:schemeClr val="bg2">
                  <a:lumMod val="50000"/>
                </a:schemeClr>
              </a:solidFill>
              <a:latin typeface="Palatino Linotype" panose="02040502050505030304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dirty="0"/>
          </a:p>
        </p:txBody>
      </p:sp>
      <p:pic>
        <p:nvPicPr>
          <p:cNvPr id="4" name="Picture 8" descr="woman in gray sweater holding smartphone">
            <a:extLst>
              <a:ext uri="{FF2B5EF4-FFF2-40B4-BE49-F238E27FC236}">
                <a16:creationId xmlns:a16="http://schemas.microsoft.com/office/drawing/2014/main" id="{B5690C69-584A-B7A8-3ED1-5E81994B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327" y="1899669"/>
            <a:ext cx="3023802" cy="453570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31584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8F74A0-C38D-48CB-57C0-44317D1C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Clinical Web Dashboard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B6A004-14B3-C8FB-05F3-96459356A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0073" y="1899669"/>
            <a:ext cx="6942150" cy="3885114"/>
          </a:xfrm>
        </p:spPr>
        <p:txBody>
          <a:bodyPr>
            <a:normAutofit/>
          </a:bodyPr>
          <a:lstStyle/>
          <a:p>
            <a:r>
              <a:rPr lang="it-IT" sz="2400" b="1" dirty="0" err="1">
                <a:latin typeface="Palatino Linotype" panose="02040502050505030304" pitchFamily="18" charset="0"/>
              </a:rPr>
              <a:t>Patients</a:t>
            </a:r>
            <a:r>
              <a:rPr lang="it-IT" sz="2400" b="1" dirty="0">
                <a:latin typeface="Palatino Linotype" panose="02040502050505030304" pitchFamily="18" charset="0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</a:rPr>
              <a:t>enrolment</a:t>
            </a:r>
            <a:r>
              <a:rPr lang="it-IT" sz="2400" b="1" dirty="0">
                <a:latin typeface="Palatino Linotype" panose="02040502050505030304" pitchFamily="18" charset="0"/>
              </a:rPr>
              <a:t> for the trial</a:t>
            </a:r>
            <a:br>
              <a:rPr lang="it-IT" sz="2000" b="1" dirty="0"/>
            </a:br>
            <a:br>
              <a:rPr lang="it-IT" sz="2000" b="1" dirty="0"/>
            </a:b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Create a new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patient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within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the IMPACT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platform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hence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enrol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a new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asthmatic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patient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into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Airpredict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trial. </a:t>
            </a:r>
            <a:b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2000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400" b="1" dirty="0">
                <a:latin typeface="Palatino Linotype" panose="02040502050505030304" pitchFamily="18" charset="0"/>
              </a:rPr>
              <a:t>Monitor </a:t>
            </a:r>
            <a:r>
              <a:rPr lang="it-IT" sz="2400" b="1" dirty="0" err="1">
                <a:latin typeface="Palatino Linotype" panose="02040502050505030304" pitchFamily="18" charset="0"/>
              </a:rPr>
              <a:t>Patients</a:t>
            </a:r>
            <a:r>
              <a:rPr lang="it-IT" sz="2400" b="1" dirty="0">
                <a:latin typeface="Palatino Linotype" panose="02040502050505030304" pitchFamily="18" charset="0"/>
              </a:rPr>
              <a:t>’ </a:t>
            </a:r>
            <a:r>
              <a:rPr lang="it-IT" sz="2400" b="1" dirty="0" err="1">
                <a:latin typeface="Palatino Linotype" panose="02040502050505030304" pitchFamily="18" charset="0"/>
              </a:rPr>
              <a:t>Asthma</a:t>
            </a:r>
            <a:r>
              <a:rPr lang="it-IT" sz="2400" b="1" dirty="0">
                <a:latin typeface="Palatino Linotype" panose="02040502050505030304" pitchFamily="18" charset="0"/>
              </a:rPr>
              <a:t> Control</a:t>
            </a:r>
            <a:br>
              <a:rPr lang="it-IT" b="1" dirty="0"/>
            </a:br>
            <a:br>
              <a:rPr lang="it-IT" b="1" dirty="0"/>
            </a:b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Possibility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to check the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exposure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asthma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related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trends for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each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patient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had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sync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their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data with the IMPACT Cloud Database.  </a:t>
            </a:r>
          </a:p>
        </p:txBody>
      </p:sp>
      <p:pic>
        <p:nvPicPr>
          <p:cNvPr id="5" name="Picture 2" descr="woman wearing grey striped dress shirt sitting down near brown wooden table in front of white laptop computer">
            <a:extLst>
              <a:ext uri="{FF2B5EF4-FFF2-40B4-BE49-F238E27FC236}">
                <a16:creationId xmlns:a16="http://schemas.microsoft.com/office/drawing/2014/main" id="{C3E2E2B5-3252-DEF0-7C92-F13B9757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86" y="1715600"/>
            <a:ext cx="3195200" cy="47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78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8F74A0-C38D-48CB-57C0-44317D1C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Analysis and Machine Learning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B6A004-14B3-C8FB-05F3-96459356A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0072" y="1899669"/>
            <a:ext cx="7587043" cy="3885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 err="1">
                <a:latin typeface="Palatino Linotype" panose="02040502050505030304" pitchFamily="18" charset="0"/>
              </a:rPr>
              <a:t>Collected</a:t>
            </a:r>
            <a:r>
              <a:rPr lang="it-IT" sz="1800" dirty="0">
                <a:latin typeface="Palatino Linotype" panose="02040502050505030304" pitchFamily="18" charset="0"/>
              </a:rPr>
              <a:t> </a:t>
            </a:r>
            <a:r>
              <a:rPr lang="it-IT" sz="1800" dirty="0" err="1">
                <a:latin typeface="Palatino Linotype" panose="02040502050505030304" pitchFamily="18" charset="0"/>
              </a:rPr>
              <a:t>patient-generated</a:t>
            </a:r>
            <a:r>
              <a:rPr lang="it-IT" sz="1800" dirty="0">
                <a:latin typeface="Palatino Linotype" panose="02040502050505030304" pitchFamily="18" charset="0"/>
              </a:rPr>
              <a:t> and </a:t>
            </a:r>
            <a:r>
              <a:rPr lang="it-IT" sz="1800" dirty="0" err="1">
                <a:latin typeface="Palatino Linotype" panose="02040502050505030304" pitchFamily="18" charset="0"/>
              </a:rPr>
              <a:t>environmental</a:t>
            </a:r>
            <a:r>
              <a:rPr lang="it-IT" sz="1800" dirty="0">
                <a:latin typeface="Palatino Linotype" panose="02040502050505030304" pitchFamily="18" charset="0"/>
              </a:rPr>
              <a:t> data </a:t>
            </a:r>
            <a:r>
              <a:rPr lang="it-IT" sz="1800" dirty="0" err="1">
                <a:latin typeface="Palatino Linotype" panose="02040502050505030304" pitchFamily="18" charset="0"/>
              </a:rPr>
              <a:t>will</a:t>
            </a:r>
            <a:r>
              <a:rPr lang="it-IT" sz="1800" dirty="0">
                <a:latin typeface="Palatino Linotype" panose="02040502050505030304" pitchFamily="18" charset="0"/>
              </a:rPr>
              <a:t> be </a:t>
            </a:r>
            <a:r>
              <a:rPr lang="it-IT" sz="1800" dirty="0" err="1">
                <a:latin typeface="Palatino Linotype" panose="02040502050505030304" pitchFamily="18" charset="0"/>
              </a:rPr>
              <a:t>used</a:t>
            </a:r>
            <a:endParaRPr lang="it-IT" sz="1800" dirty="0">
              <a:latin typeface="Palatino Linotype" panose="02040502050505030304" pitchFamily="18" charset="0"/>
            </a:endParaRPr>
          </a:p>
          <a:p>
            <a:r>
              <a:rPr lang="it-IT" sz="2400" b="1" dirty="0" err="1">
                <a:latin typeface="Palatino Linotype" panose="02040502050505030304" pitchFamily="18" charset="0"/>
              </a:rPr>
              <a:t>Find</a:t>
            </a:r>
            <a:r>
              <a:rPr lang="it-IT" sz="2400" b="1" dirty="0">
                <a:latin typeface="Palatino Linotype" panose="02040502050505030304" pitchFamily="18" charset="0"/>
              </a:rPr>
              <a:t> the </a:t>
            </a:r>
            <a:r>
              <a:rPr lang="it-IT" sz="2400" b="1" dirty="0" err="1">
                <a:latin typeface="Palatino Linotype" panose="02040502050505030304" pitchFamily="18" charset="0"/>
              </a:rPr>
              <a:t>factors</a:t>
            </a:r>
            <a:r>
              <a:rPr lang="it-IT" sz="2400" b="1" dirty="0">
                <a:latin typeface="Palatino Linotype" panose="02040502050505030304" pitchFamily="18" charset="0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</a:rPr>
              <a:t>influencing</a:t>
            </a:r>
            <a:r>
              <a:rPr lang="it-IT" sz="2400" b="1" dirty="0">
                <a:latin typeface="Palatino Linotype" panose="02040502050505030304" pitchFamily="18" charset="0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</a:rPr>
              <a:t>asthma</a:t>
            </a:r>
            <a:r>
              <a:rPr lang="it-IT" sz="2400" b="1" dirty="0">
                <a:latin typeface="Palatino Linotype" panose="02040502050505030304" pitchFamily="18" charset="0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</a:rPr>
              <a:t>exacerbations</a:t>
            </a:r>
            <a:br>
              <a:rPr lang="it-IT" sz="2000" b="1" dirty="0"/>
            </a:br>
            <a:br>
              <a:rPr lang="it-IT" sz="2000" b="1" dirty="0"/>
            </a:b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Identification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of the air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pollution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exposure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factors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most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increase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the risk of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asthma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exacerbations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b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2000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400" b="1" dirty="0" err="1">
                <a:latin typeface="Palatino Linotype" panose="02040502050505030304" pitchFamily="18" charset="0"/>
              </a:rPr>
              <a:t>Artificial</a:t>
            </a:r>
            <a:r>
              <a:rPr lang="it-IT" sz="2400" b="1" dirty="0">
                <a:latin typeface="Palatino Linotype" panose="02040502050505030304" pitchFamily="18" charset="0"/>
              </a:rPr>
              <a:t> Intelligence </a:t>
            </a:r>
            <a:r>
              <a:rPr lang="it-IT" sz="2400" b="1" dirty="0" err="1">
                <a:latin typeface="Palatino Linotype" panose="02040502050505030304" pitchFamily="18" charset="0"/>
              </a:rPr>
              <a:t>predictive</a:t>
            </a:r>
            <a:r>
              <a:rPr lang="it-IT" sz="2400" b="1" dirty="0">
                <a:latin typeface="Palatino Linotype" panose="02040502050505030304" pitchFamily="18" charset="0"/>
              </a:rPr>
              <a:t> </a:t>
            </a:r>
            <a:r>
              <a:rPr lang="it-IT" sz="2400" b="1" dirty="0" err="1">
                <a:latin typeface="Palatino Linotype" panose="02040502050505030304" pitchFamily="18" charset="0"/>
              </a:rPr>
              <a:t>modeling</a:t>
            </a:r>
            <a:br>
              <a:rPr lang="it-IT" b="1" dirty="0"/>
            </a:br>
            <a:br>
              <a:rPr lang="it-IT" b="1" dirty="0"/>
            </a:b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development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of AI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predictive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models to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predict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the risk of future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exacerbations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asthma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patients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considering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clinical and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environmental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factors</a:t>
            </a:r>
            <a:r>
              <a:rPr lang="it-I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7863C03-B178-953F-C494-93E02032816C}"/>
              </a:ext>
            </a:extLst>
          </p:cNvPr>
          <p:cNvSpPr/>
          <p:nvPr/>
        </p:nvSpPr>
        <p:spPr>
          <a:xfrm>
            <a:off x="8843308" y="2605024"/>
            <a:ext cx="2953178" cy="3885114"/>
          </a:xfrm>
          <a:prstGeom prst="rect">
            <a:avLst/>
          </a:prstGeom>
          <a:blipFill dpi="0" rotWithShape="1">
            <a:blip r:embed="rId2">
              <a:alphaModFix/>
            </a:blip>
            <a:srcRect/>
            <a:stretch>
              <a:fillRect r="-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9978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EAD756B8-7F82-130A-6850-B94A56C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it-IT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813815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DEEP</a:t>
            </a: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AIRPREDICT</a:t>
            </a:r>
          </a:p>
          <a:p>
            <a:r>
              <a:rPr lang="it-IT" b="1" dirty="0" err="1"/>
              <a:t>TimeRun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05648-6453-704E-80AA-5C6D01A8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89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95ED9A-9957-A640-8454-C8E612BD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Setting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7943FB-B1A2-DF49-952F-51DE1CA94C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Master </a:t>
            </a:r>
            <a:r>
              <a:rPr lang="it-IT" dirty="0" err="1"/>
              <a:t>thesis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of last </a:t>
            </a:r>
            <a:r>
              <a:rPr lang="it-IT" dirty="0" err="1"/>
              <a:t>year’s</a:t>
            </a:r>
            <a:r>
              <a:rPr lang="it-IT" dirty="0"/>
              <a:t> BWTHW </a:t>
            </a:r>
            <a:r>
              <a:rPr lang="it-IT" dirty="0" err="1"/>
              <a:t>student</a:t>
            </a:r>
            <a:endParaRPr lang="it-IT" dirty="0"/>
          </a:p>
          <a:p>
            <a:r>
              <a:rPr lang="it-IT" dirty="0" err="1"/>
              <a:t>Accuracy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multiple </a:t>
            </a:r>
            <a:r>
              <a:rPr lang="it-IT" dirty="0" err="1"/>
              <a:t>smartwatches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in future </a:t>
            </a:r>
            <a:r>
              <a:rPr lang="it-IT" dirty="0" err="1"/>
              <a:t>studies</a:t>
            </a:r>
            <a:endParaRPr lang="it-IT" dirty="0"/>
          </a:p>
          <a:p>
            <a:pPr lvl="1"/>
            <a:r>
              <a:rPr lang="it-IT" dirty="0"/>
              <a:t>Apple Watch 8</a:t>
            </a:r>
          </a:p>
          <a:p>
            <a:pPr lvl="1"/>
            <a:r>
              <a:rPr lang="it-IT" dirty="0" err="1"/>
              <a:t>Garmin</a:t>
            </a:r>
            <a:r>
              <a:rPr lang="it-IT" dirty="0"/>
              <a:t> </a:t>
            </a:r>
            <a:r>
              <a:rPr lang="it-IT" dirty="0" err="1"/>
              <a:t>Vivoactive</a:t>
            </a:r>
            <a:r>
              <a:rPr lang="it-IT" dirty="0"/>
              <a:t> 4</a:t>
            </a:r>
          </a:p>
          <a:p>
            <a:pPr lvl="1"/>
            <a:r>
              <a:rPr lang="it-IT" dirty="0" err="1"/>
              <a:t>Fitbit</a:t>
            </a:r>
            <a:r>
              <a:rPr lang="it-IT" dirty="0"/>
              <a:t> </a:t>
            </a:r>
            <a:r>
              <a:rPr lang="it-IT" dirty="0" err="1"/>
              <a:t>Charge</a:t>
            </a:r>
            <a:r>
              <a:rPr lang="it-IT" dirty="0"/>
              <a:t> 5</a:t>
            </a:r>
          </a:p>
          <a:p>
            <a:pPr lvl="1"/>
            <a:r>
              <a:rPr lang="it-IT" dirty="0" err="1"/>
              <a:t>Withings</a:t>
            </a:r>
            <a:r>
              <a:rPr lang="it-IT" dirty="0"/>
              <a:t> </a:t>
            </a:r>
            <a:r>
              <a:rPr lang="it-IT" dirty="0" err="1"/>
              <a:t>Scanwatch</a:t>
            </a:r>
            <a:endParaRPr lang="it-IT" dirty="0"/>
          </a:p>
          <a:p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10B4C92-BB9C-5846-B611-76BFA89963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61667"/>
            <a:ext cx="5624513" cy="4217292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6CACF2-183B-4044-9689-65CD06B8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568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99D0AE-738F-B140-8729-00E59ABC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Gold standard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571875-9BAF-054B-89E1-E7B6D89998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Polar</a:t>
            </a:r>
            <a:r>
              <a:rPr lang="it-IT" dirty="0"/>
              <a:t> H10</a:t>
            </a:r>
          </a:p>
          <a:p>
            <a:r>
              <a:rPr lang="it-IT" dirty="0"/>
              <a:t>ECG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the </a:t>
            </a:r>
            <a:r>
              <a:rPr lang="it-IT" dirty="0" err="1"/>
              <a:t>most</a:t>
            </a:r>
            <a:r>
              <a:rPr lang="it-IT" dirty="0"/>
              <a:t> accurate</a:t>
            </a:r>
            <a:r>
              <a:rPr lang="it-IT" baseline="30000" dirty="0"/>
              <a:t>1 </a:t>
            </a:r>
            <a:r>
              <a:rPr lang="it-IT" dirty="0"/>
              <a:t>on the market</a:t>
            </a:r>
          </a:p>
          <a:p>
            <a:r>
              <a:rPr lang="it-IT" dirty="0"/>
              <a:t>Simple </a:t>
            </a:r>
            <a:r>
              <a:rPr lang="it-IT" dirty="0" err="1"/>
              <a:t>bluetooth</a:t>
            </a:r>
            <a:r>
              <a:rPr lang="it-IT" dirty="0"/>
              <a:t> </a:t>
            </a:r>
            <a:r>
              <a:rPr lang="it-IT" dirty="0" err="1"/>
              <a:t>integration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CDC8CFD-B95E-1F44-9EAD-F1DE6268FF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7806" y="1363663"/>
            <a:ext cx="4813300" cy="48133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AC4C65-A9B7-9E45-BDCC-ADA80070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28</a:t>
            </a:fld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2F7AF26-F31E-0847-B776-05124938DE5D}"/>
              </a:ext>
            </a:extLst>
          </p:cNvPr>
          <p:cNvSpPr/>
          <p:nvPr/>
        </p:nvSpPr>
        <p:spPr>
          <a:xfrm>
            <a:off x="50281" y="6538912"/>
            <a:ext cx="110925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baseline="30000" dirty="0"/>
              <a:t>1 </a:t>
            </a:r>
            <a:r>
              <a:rPr lang="it-IT" sz="1100" dirty="0" err="1"/>
              <a:t>https</a:t>
            </a:r>
            <a:r>
              <a:rPr lang="it-IT" sz="1100" dirty="0"/>
              <a:t>://</a:t>
            </a:r>
            <a:r>
              <a:rPr lang="it-IT" sz="1100" dirty="0" err="1"/>
              <a:t>www.polar.com</a:t>
            </a:r>
            <a:r>
              <a:rPr lang="it-IT" sz="1100" dirty="0"/>
              <a:t>/</a:t>
            </a:r>
            <a:r>
              <a:rPr lang="it-IT" sz="1100" dirty="0" err="1"/>
              <a:t>sites</a:t>
            </a:r>
            <a:r>
              <a:rPr lang="it-IT" sz="1100" dirty="0"/>
              <a:t>/default/</a:t>
            </a:r>
            <a:r>
              <a:rPr lang="it-IT" sz="1100" dirty="0" err="1"/>
              <a:t>files</a:t>
            </a:r>
            <a:r>
              <a:rPr lang="it-IT" sz="1100" dirty="0"/>
              <a:t>/</a:t>
            </a:r>
            <a:r>
              <a:rPr lang="it-IT" sz="1100" dirty="0" err="1"/>
              <a:t>static</a:t>
            </a:r>
            <a:r>
              <a:rPr lang="it-IT" sz="1100" dirty="0"/>
              <a:t>/science/</a:t>
            </a:r>
            <a:r>
              <a:rPr lang="it-IT" sz="1100" dirty="0" err="1"/>
              <a:t>white-papers</a:t>
            </a:r>
            <a:r>
              <a:rPr lang="it-IT" sz="1100" dirty="0"/>
              <a:t>/polar-h10-heart-rate-sensor-white-paper.pdf</a:t>
            </a:r>
          </a:p>
        </p:txBody>
      </p:sp>
    </p:spTree>
    <p:extLst>
      <p:ext uri="{BB962C8B-B14F-4D97-AF65-F5344CB8AC3E}">
        <p14:creationId xmlns:p14="http://schemas.microsoft.com/office/powerpoint/2010/main" val="2590685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C97984-A61E-154D-87A3-9605CE01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Protocol</a:t>
            </a:r>
            <a:r>
              <a:rPr lang="it-IT" dirty="0"/>
              <a:t> of the </a:t>
            </a:r>
            <a:r>
              <a:rPr lang="it-IT" dirty="0" err="1"/>
              <a:t>study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64A918-990B-0E4B-A1AB-194097255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8182428" cy="4812620"/>
          </a:xfrm>
        </p:spPr>
        <p:txBody>
          <a:bodyPr/>
          <a:lstStyle/>
          <a:p>
            <a:r>
              <a:rPr lang="it-IT" dirty="0"/>
              <a:t>10 </a:t>
            </a:r>
            <a:r>
              <a:rPr lang="it-IT" dirty="0" err="1"/>
              <a:t>participants</a:t>
            </a:r>
            <a:endParaRPr lang="it-IT" dirty="0"/>
          </a:p>
          <a:p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activity</a:t>
            </a:r>
            <a:r>
              <a:rPr lang="it-IT" dirty="0"/>
              <a:t> to </a:t>
            </a:r>
            <a:r>
              <a:rPr lang="it-IT" dirty="0" err="1"/>
              <a:t>span</a:t>
            </a:r>
            <a:r>
              <a:rPr lang="it-IT" dirty="0"/>
              <a:t> over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heart</a:t>
            </a:r>
            <a:r>
              <a:rPr lang="it-IT" dirty="0"/>
              <a:t> rate </a:t>
            </a:r>
            <a:r>
              <a:rPr lang="it-IT" dirty="0" err="1"/>
              <a:t>zones</a:t>
            </a:r>
            <a:endParaRPr lang="it-IT" dirty="0"/>
          </a:p>
          <a:p>
            <a:r>
              <a:rPr lang="it-IT" dirty="0" err="1"/>
              <a:t>Two</a:t>
            </a:r>
            <a:r>
              <a:rPr lang="it-IT" dirty="0"/>
              <a:t> minutes of </a:t>
            </a:r>
            <a:r>
              <a:rPr lang="it-IT" dirty="0" err="1"/>
              <a:t>run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heart</a:t>
            </a:r>
            <a:r>
              <a:rPr lang="it-IT" dirty="0"/>
              <a:t> rate zone</a:t>
            </a:r>
          </a:p>
          <a:p>
            <a:pPr lvl="1"/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speed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guided</a:t>
            </a:r>
            <a:r>
              <a:rPr lang="it-IT" dirty="0"/>
              <a:t> by the master </a:t>
            </a:r>
            <a:r>
              <a:rPr lang="it-IT" dirty="0" err="1"/>
              <a:t>thesis</a:t>
            </a:r>
            <a:r>
              <a:rPr lang="it-IT" dirty="0"/>
              <a:t> </a:t>
            </a:r>
            <a:r>
              <a:rPr lang="it-IT" dirty="0" err="1"/>
              <a:t>student</a:t>
            </a:r>
            <a:r>
              <a:rPr lang="it-IT" dirty="0"/>
              <a:t> </a:t>
            </a:r>
            <a:r>
              <a:rPr lang="it-IT" dirty="0" err="1"/>
              <a:t>giving</a:t>
            </a:r>
            <a:r>
              <a:rPr lang="it-IT" dirty="0"/>
              <a:t> </a:t>
            </a:r>
            <a:r>
              <a:rPr lang="it-IT" dirty="0" err="1"/>
              <a:t>instructions</a:t>
            </a:r>
            <a:r>
              <a:rPr lang="it-IT" dirty="0"/>
              <a:t> to the </a:t>
            </a:r>
            <a:r>
              <a:rPr lang="it-IT" dirty="0" err="1"/>
              <a:t>participant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heart</a:t>
            </a:r>
            <a:r>
              <a:rPr lang="it-IT" dirty="0"/>
              <a:t> rate in the </a:t>
            </a:r>
            <a:r>
              <a:rPr lang="it-IT" dirty="0" err="1"/>
              <a:t>required</a:t>
            </a:r>
            <a:r>
              <a:rPr lang="it-IT" dirty="0"/>
              <a:t> zone</a:t>
            </a:r>
          </a:p>
          <a:p>
            <a:pPr lvl="1"/>
            <a:r>
              <a:rPr lang="it-IT" dirty="0"/>
              <a:t>Use of a mobile 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by the </a:t>
            </a:r>
            <a:r>
              <a:rPr lang="it-IT" dirty="0" err="1"/>
              <a:t>student</a:t>
            </a:r>
            <a:r>
              <a:rPr lang="it-IT" dirty="0"/>
              <a:t> to monitor the </a:t>
            </a:r>
            <a:r>
              <a:rPr lang="it-IT" dirty="0" err="1"/>
              <a:t>participant</a:t>
            </a:r>
            <a:r>
              <a:rPr lang="it-IT" dirty="0"/>
              <a:t> in </a:t>
            </a:r>
            <a:r>
              <a:rPr lang="it-IT" dirty="0" err="1"/>
              <a:t>real</a:t>
            </a:r>
            <a:r>
              <a:rPr lang="it-IT" dirty="0"/>
              <a:t> time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06F0D0D-EDC2-7347-AD49-99DCA2160A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735870" y="1364343"/>
            <a:ext cx="2736519" cy="48133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BD90EB-C9AD-BE4E-9183-6D174002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47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E58224-91FF-834D-B761-F6851EA4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Clinical</a:t>
            </a:r>
            <a:r>
              <a:rPr lang="it-IT" dirty="0"/>
              <a:t> Trials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AAEEE17-E2EA-A74E-A6F1-694E28F05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Essential</a:t>
            </a:r>
            <a:r>
              <a:rPr lang="it-IT" dirty="0"/>
              <a:t> </a:t>
            </a:r>
            <a:r>
              <a:rPr lang="it-IT" dirty="0" err="1"/>
              <a:t>instrument</a:t>
            </a:r>
            <a:r>
              <a:rPr lang="it-IT" dirty="0"/>
              <a:t> to test </a:t>
            </a:r>
            <a:r>
              <a:rPr lang="it-IT" dirty="0" err="1"/>
              <a:t>newly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for </a:t>
            </a:r>
            <a:r>
              <a:rPr lang="it-IT" dirty="0" err="1"/>
              <a:t>disease</a:t>
            </a:r>
            <a:r>
              <a:rPr lang="it-IT" dirty="0"/>
              <a:t> management and care</a:t>
            </a:r>
          </a:p>
          <a:p>
            <a:r>
              <a:rPr lang="it-IT" dirty="0"/>
              <a:t>Multiple </a:t>
            </a:r>
            <a:r>
              <a:rPr lang="it-IT" dirty="0" err="1"/>
              <a:t>patients</a:t>
            </a:r>
            <a:r>
              <a:rPr lang="it-IT" dirty="0"/>
              <a:t> in </a:t>
            </a:r>
            <a:r>
              <a:rPr lang="it-IT" dirty="0" err="1"/>
              <a:t>parallel</a:t>
            </a:r>
            <a:endParaRPr lang="it-IT" dirty="0"/>
          </a:p>
          <a:p>
            <a:r>
              <a:rPr lang="it-IT" dirty="0"/>
              <a:t>Data </a:t>
            </a:r>
            <a:r>
              <a:rPr lang="it-IT" dirty="0" err="1"/>
              <a:t>gathering</a:t>
            </a:r>
            <a:r>
              <a:rPr lang="it-IT" dirty="0"/>
              <a:t> for </a:t>
            </a:r>
            <a:r>
              <a:rPr lang="it-IT" dirty="0" err="1"/>
              <a:t>assessment</a:t>
            </a:r>
            <a:r>
              <a:rPr lang="it-IT" dirty="0"/>
              <a:t> of the </a:t>
            </a:r>
            <a:r>
              <a:rPr lang="it-IT" dirty="0" err="1"/>
              <a:t>examined</a:t>
            </a:r>
            <a:r>
              <a:rPr lang="it-IT" dirty="0"/>
              <a:t> </a:t>
            </a:r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91C41D-775C-8D4B-8106-DD43829B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50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345D348-1849-F944-9A19-434555DD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Practical</a:t>
            </a:r>
            <a:r>
              <a:rPr lang="it-IT" dirty="0"/>
              <a:t> </a:t>
            </a:r>
            <a:r>
              <a:rPr lang="it-IT" dirty="0" err="1"/>
              <a:t>demonstration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D22E384-298A-D146-9FCF-A3A29960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60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B2F81BB5-AD91-8B41-B4AD-61B71116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Gathering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E583F71-1881-CD41-A176-D2CB09FB9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sources</a:t>
            </a:r>
            <a:r>
              <a:rPr lang="it-IT" dirty="0"/>
              <a:t> (</a:t>
            </a:r>
            <a:r>
              <a:rPr lang="it-IT" dirty="0" err="1"/>
              <a:t>automatic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, </a:t>
            </a:r>
            <a:r>
              <a:rPr lang="it-IT" dirty="0" err="1"/>
              <a:t>manual</a:t>
            </a:r>
            <a:r>
              <a:rPr lang="it-IT" dirty="0"/>
              <a:t> input,…) and format (</a:t>
            </a:r>
            <a:r>
              <a:rPr lang="it-IT" dirty="0" err="1"/>
              <a:t>numeric</a:t>
            </a:r>
            <a:r>
              <a:rPr lang="it-IT" dirty="0"/>
              <a:t>, </a:t>
            </a:r>
            <a:r>
              <a:rPr lang="it-IT" dirty="0" err="1"/>
              <a:t>raw</a:t>
            </a:r>
            <a:r>
              <a:rPr lang="it-IT" dirty="0"/>
              <a:t> text </a:t>
            </a:r>
            <a:r>
              <a:rPr lang="it-IT" dirty="0" err="1"/>
              <a:t>description</a:t>
            </a:r>
            <a:r>
              <a:rPr lang="it-IT" dirty="0"/>
              <a:t>,…)</a:t>
            </a:r>
          </a:p>
          <a:p>
            <a:r>
              <a:rPr lang="it-IT" dirty="0" err="1"/>
              <a:t>Lack</a:t>
            </a:r>
            <a:r>
              <a:rPr lang="it-IT" dirty="0"/>
              <a:t> of </a:t>
            </a:r>
            <a:r>
              <a:rPr lang="it-IT" dirty="0" err="1"/>
              <a:t>standardization</a:t>
            </a:r>
            <a:r>
              <a:rPr lang="it-IT" dirty="0"/>
              <a:t> of data schema</a:t>
            </a:r>
          </a:p>
          <a:p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normalization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data </a:t>
            </a:r>
            <a:r>
              <a:rPr lang="it-IT" dirty="0" err="1"/>
              <a:t>availability</a:t>
            </a:r>
            <a:r>
              <a:rPr lang="it-IT" dirty="0"/>
              <a:t> for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purposes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1C4E0DE-C1AD-084D-A5BA-425E748D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27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44DE8-9046-0845-95C6-9D9408ED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4DA2C4-A823-8B44-9079-E47A2D758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master </a:t>
            </a:r>
            <a:r>
              <a:rPr lang="it-IT" dirty="0" err="1"/>
              <a:t>thesis</a:t>
            </a:r>
            <a:r>
              <a:rPr lang="it-IT" dirty="0"/>
              <a:t> I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and </a:t>
            </a:r>
            <a:r>
              <a:rPr lang="it-IT" dirty="0" err="1"/>
              <a:t>briefly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a mobile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in </a:t>
            </a:r>
            <a:r>
              <a:rPr lang="it-IT" dirty="0" err="1"/>
              <a:t>Flutter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for </a:t>
            </a:r>
            <a:r>
              <a:rPr lang="it-IT" dirty="0" err="1"/>
              <a:t>conduction</a:t>
            </a:r>
            <a:r>
              <a:rPr lang="it-IT" dirty="0"/>
              <a:t> of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clinical</a:t>
            </a:r>
            <a:r>
              <a:rPr lang="it-IT" dirty="0"/>
              <a:t> trials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integrates</a:t>
            </a:r>
            <a:r>
              <a:rPr lang="it-IT" dirty="0"/>
              <a:t> </a:t>
            </a:r>
            <a:r>
              <a:rPr lang="it-IT" dirty="0" err="1"/>
              <a:t>automatic</a:t>
            </a:r>
            <a:r>
              <a:rPr lang="it-IT" dirty="0"/>
              <a:t> data </a:t>
            </a:r>
            <a:r>
              <a:rPr lang="it-IT" dirty="0" err="1"/>
              <a:t>collection</a:t>
            </a:r>
            <a:r>
              <a:rPr lang="it-IT" dirty="0"/>
              <a:t> from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sources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F9CD5D-43B6-EA4B-988A-BC116917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91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0504D-E8E9-9C4E-A068-9764FB28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Platform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F7D648-6A72-A341-B5FC-966C68F042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Cloud</a:t>
            </a:r>
            <a:r>
              <a:rPr lang="it-IT" dirty="0"/>
              <a:t> database</a:t>
            </a:r>
          </a:p>
          <a:p>
            <a:r>
              <a:rPr lang="it-IT" dirty="0"/>
              <a:t>Mobile </a:t>
            </a:r>
            <a:r>
              <a:rPr lang="it-IT" dirty="0" err="1"/>
              <a:t>application</a:t>
            </a:r>
            <a:r>
              <a:rPr lang="it-IT" dirty="0"/>
              <a:t> with </a:t>
            </a:r>
            <a:r>
              <a:rPr lang="it-IT" dirty="0" err="1"/>
              <a:t>wearable</a:t>
            </a:r>
            <a:r>
              <a:rPr lang="it-IT" dirty="0"/>
              <a:t> </a:t>
            </a:r>
            <a:r>
              <a:rPr lang="it-IT" dirty="0" err="1"/>
              <a:t>devices</a:t>
            </a:r>
            <a:r>
              <a:rPr lang="it-IT" dirty="0"/>
              <a:t> </a:t>
            </a:r>
            <a:r>
              <a:rPr lang="it-IT" dirty="0" err="1"/>
              <a:t>integration</a:t>
            </a:r>
            <a:endParaRPr lang="it-IT" dirty="0"/>
          </a:p>
          <a:p>
            <a:r>
              <a:rPr lang="it-IT" dirty="0" err="1"/>
              <a:t>Monitoring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for real-time </a:t>
            </a:r>
            <a:r>
              <a:rPr lang="it-IT" dirty="0" err="1"/>
              <a:t>monitoring</a:t>
            </a:r>
            <a:r>
              <a:rPr lang="it-IT" dirty="0"/>
              <a:t> 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8275808-70D8-2748-A3F0-59E7C79B0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7250"/>
            <a:ext cx="5624513" cy="330612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6963F1D-10AE-4F48-A98B-0DC800D6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52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F3DCF9-F3F2-6F46-83C7-3A6D9A7A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Mobile </a:t>
            </a:r>
            <a:r>
              <a:rPr lang="it-IT" dirty="0" err="1"/>
              <a:t>application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8C9719-B91E-C14B-9BC1-D1D7DDF358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iOS </a:t>
            </a:r>
            <a:r>
              <a:rPr lang="it-IT" dirty="0" err="1"/>
              <a:t>application</a:t>
            </a:r>
            <a:endParaRPr lang="it-IT" dirty="0"/>
          </a:p>
          <a:p>
            <a:r>
              <a:rPr lang="it-IT" dirty="0" err="1"/>
              <a:t>Dexcom</a:t>
            </a:r>
            <a:r>
              <a:rPr lang="it-IT" dirty="0"/>
              <a:t>© G6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integration</a:t>
            </a:r>
            <a:endParaRPr lang="it-IT" dirty="0"/>
          </a:p>
          <a:p>
            <a:r>
              <a:rPr lang="it-IT" dirty="0" err="1"/>
              <a:t>HealthKit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endParaRPr lang="it-IT" dirty="0"/>
          </a:p>
          <a:p>
            <a:r>
              <a:rPr lang="it-IT" dirty="0"/>
              <a:t>Manual data </a:t>
            </a:r>
            <a:r>
              <a:rPr lang="it-IT" dirty="0" err="1"/>
              <a:t>logging</a:t>
            </a:r>
            <a:endParaRPr lang="it-IT" dirty="0"/>
          </a:p>
          <a:p>
            <a:r>
              <a:rPr lang="it-IT" dirty="0" err="1"/>
              <a:t>Statistics</a:t>
            </a:r>
            <a:r>
              <a:rPr lang="it-IT" dirty="0"/>
              <a:t> over </a:t>
            </a:r>
            <a:r>
              <a:rPr lang="it-IT" dirty="0" err="1"/>
              <a:t>different</a:t>
            </a:r>
            <a:r>
              <a:rPr lang="it-IT" dirty="0"/>
              <a:t> time </a:t>
            </a:r>
            <a:r>
              <a:rPr lang="it-IT" dirty="0" err="1"/>
              <a:t>periods</a:t>
            </a:r>
            <a:endParaRPr lang="it-IT" dirty="0"/>
          </a:p>
          <a:p>
            <a:r>
              <a:rPr lang="it-IT" dirty="0"/>
              <a:t>PDF report </a:t>
            </a:r>
            <a:r>
              <a:rPr lang="it-IT" dirty="0" err="1"/>
              <a:t>creation</a:t>
            </a:r>
            <a:r>
              <a:rPr lang="it-IT" dirty="0"/>
              <a:t> and </a:t>
            </a:r>
            <a:r>
              <a:rPr lang="it-IT" dirty="0" err="1"/>
              <a:t>sharing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EFD2B544-98E7-DF4E-A730-B8BB7B4AAC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8057" y="1363663"/>
            <a:ext cx="3672799" cy="48133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F9BFCB6-67C5-F64E-9C68-6C8E450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1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it-IT" b="1" dirty="0"/>
              <a:t>DEEP</a:t>
            </a:r>
          </a:p>
          <a:p>
            <a:r>
              <a:rPr lang="it-IT" b="1" dirty="0">
                <a:solidFill>
                  <a:schemeClr val="bg1">
                    <a:lumMod val="75000"/>
                  </a:schemeClr>
                </a:solidFill>
              </a:rPr>
              <a:t>AIRPREDICT</a:t>
            </a:r>
          </a:p>
          <a:p>
            <a:r>
              <a:rPr lang="it-IT" b="1" dirty="0" err="1">
                <a:solidFill>
                  <a:schemeClr val="bg1">
                    <a:lumMod val="75000"/>
                  </a:schemeClr>
                </a:solidFill>
              </a:rPr>
              <a:t>TimeRun</a:t>
            </a:r>
            <a:endParaRPr lang="en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05648-6453-704E-80AA-5C6D01A8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97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91EB95-BEA8-1444-BFAF-7FC561CC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r>
              <a:rPr lang="it-IT" dirty="0"/>
              <a:t> of the DEEP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ADD7AF-7E15-DF49-884B-16830D0F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Adaptation of the IMPACT </a:t>
            </a:r>
            <a:r>
              <a:rPr lang="it-IT" dirty="0" err="1"/>
              <a:t>platform</a:t>
            </a:r>
            <a:r>
              <a:rPr lang="it-IT" dirty="0"/>
              <a:t> to the </a:t>
            </a:r>
            <a:r>
              <a:rPr lang="it-IT" dirty="0" err="1"/>
              <a:t>study</a:t>
            </a:r>
            <a:endParaRPr lang="it-IT" dirty="0"/>
          </a:p>
          <a:p>
            <a:r>
              <a:rPr lang="it-IT" dirty="0"/>
              <a:t>Post </a:t>
            </a:r>
            <a:r>
              <a:rPr lang="it-IT" dirty="0" err="1"/>
              <a:t>bariatric</a:t>
            </a:r>
            <a:r>
              <a:rPr lang="it-IT" dirty="0"/>
              <a:t> </a:t>
            </a:r>
            <a:r>
              <a:rPr lang="it-IT" dirty="0" err="1"/>
              <a:t>surgery</a:t>
            </a:r>
            <a:r>
              <a:rPr lang="it-IT" dirty="0"/>
              <a:t> </a:t>
            </a:r>
            <a:r>
              <a:rPr lang="it-IT" dirty="0" err="1"/>
              <a:t>patients</a:t>
            </a:r>
            <a:r>
              <a:rPr lang="it-IT" dirty="0"/>
              <a:t> with post-</a:t>
            </a:r>
            <a:r>
              <a:rPr lang="it-IT" dirty="0" err="1"/>
              <a:t>prandial</a:t>
            </a:r>
            <a:r>
              <a:rPr lang="it-IT" dirty="0"/>
              <a:t> </a:t>
            </a:r>
            <a:r>
              <a:rPr lang="it-IT" dirty="0" err="1"/>
              <a:t>hypoglycaemic</a:t>
            </a:r>
            <a:r>
              <a:rPr lang="it-IT" dirty="0"/>
              <a:t> </a:t>
            </a:r>
            <a:r>
              <a:rPr lang="it-IT" dirty="0" err="1"/>
              <a:t>events</a:t>
            </a:r>
            <a:endParaRPr lang="it-IT" dirty="0"/>
          </a:p>
          <a:p>
            <a:r>
              <a:rPr lang="it-IT" dirty="0" err="1"/>
              <a:t>Objectives</a:t>
            </a:r>
            <a:r>
              <a:rPr lang="it-IT" dirty="0"/>
              <a:t>: </a:t>
            </a:r>
          </a:p>
          <a:p>
            <a:pPr lvl="1"/>
            <a:r>
              <a:rPr lang="it-IT" dirty="0" err="1"/>
              <a:t>Understand</a:t>
            </a:r>
            <a:r>
              <a:rPr lang="it-IT" dirty="0"/>
              <a:t> and </a:t>
            </a:r>
            <a:r>
              <a:rPr lang="it-IT" dirty="0" err="1"/>
              <a:t>predict</a:t>
            </a:r>
            <a:r>
              <a:rPr lang="it-IT" dirty="0"/>
              <a:t> </a:t>
            </a:r>
            <a:r>
              <a:rPr lang="it-IT" dirty="0" err="1"/>
              <a:t>blood</a:t>
            </a:r>
            <a:r>
              <a:rPr lang="it-IT" dirty="0"/>
              <a:t> </a:t>
            </a:r>
            <a:r>
              <a:rPr lang="it-IT" dirty="0" err="1"/>
              <a:t>glucose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population</a:t>
            </a:r>
            <a:endParaRPr lang="it-IT" dirty="0"/>
          </a:p>
          <a:p>
            <a:pPr lvl="1"/>
            <a:r>
              <a:rPr lang="it-IT" dirty="0" err="1"/>
              <a:t>Predict</a:t>
            </a:r>
            <a:r>
              <a:rPr lang="it-IT" dirty="0"/>
              <a:t> </a:t>
            </a:r>
            <a:r>
              <a:rPr lang="it-IT" dirty="0" err="1"/>
              <a:t>hypoglycaemic</a:t>
            </a:r>
            <a:r>
              <a:rPr lang="it-IT" dirty="0"/>
              <a:t> </a:t>
            </a:r>
            <a:r>
              <a:rPr lang="it-IT" dirty="0" err="1"/>
              <a:t>events</a:t>
            </a:r>
            <a:endParaRPr lang="it-IT" dirty="0"/>
          </a:p>
          <a:p>
            <a:pPr lvl="1"/>
            <a:r>
              <a:rPr lang="it-IT" dirty="0" err="1"/>
              <a:t>Therapy</a:t>
            </a:r>
            <a:r>
              <a:rPr lang="it-IT" dirty="0"/>
              <a:t> </a:t>
            </a:r>
            <a:r>
              <a:rPr lang="it-IT" dirty="0" err="1"/>
              <a:t>effects</a:t>
            </a:r>
            <a:r>
              <a:rPr lang="it-IT" dirty="0"/>
              <a:t> on </a:t>
            </a:r>
            <a:r>
              <a:rPr lang="it-IT" dirty="0" err="1"/>
              <a:t>glucose</a:t>
            </a:r>
            <a:r>
              <a:rPr lang="it-IT" dirty="0"/>
              <a:t> </a:t>
            </a:r>
            <a:r>
              <a:rPr lang="it-IT" dirty="0" err="1"/>
              <a:t>fluctuations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8035D0E-9A29-6E46-91F4-82140CF1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8365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8743</TotalTime>
  <Words>971</Words>
  <Application>Microsoft Macintosh PowerPoint</Application>
  <PresentationFormat>Widescreen</PresentationFormat>
  <Paragraphs>176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Palatino Linotype</vt:lpstr>
      <vt:lpstr>Times New Roman</vt:lpstr>
      <vt:lpstr>Wingdings</vt:lpstr>
      <vt:lpstr>Tema di Office</vt:lpstr>
      <vt:lpstr>Luca Cossu &amp; Michele Atzeni</vt:lpstr>
      <vt:lpstr>Outline</vt:lpstr>
      <vt:lpstr>Clinical Trials</vt:lpstr>
      <vt:lpstr>Data Gathering</vt:lpstr>
      <vt:lpstr>Our solution</vt:lpstr>
      <vt:lpstr>Platform structure</vt:lpstr>
      <vt:lpstr>Mobile application</vt:lpstr>
      <vt:lpstr>Outline</vt:lpstr>
      <vt:lpstr>Context of the DEEP platform</vt:lpstr>
      <vt:lpstr>Multiple data types to be gathered</vt:lpstr>
      <vt:lpstr>Real time capabilities</vt:lpstr>
      <vt:lpstr>Mobile application</vt:lpstr>
      <vt:lpstr>Web interface</vt:lpstr>
      <vt:lpstr>Patients overview</vt:lpstr>
      <vt:lpstr>Live demo</vt:lpstr>
      <vt:lpstr>Outline</vt:lpstr>
      <vt:lpstr>Air Pollution</vt:lpstr>
      <vt:lpstr>Asthma</vt:lpstr>
      <vt:lpstr>The Problem</vt:lpstr>
      <vt:lpstr>The Planned Approach</vt:lpstr>
      <vt:lpstr>IoT Sensors</vt:lpstr>
      <vt:lpstr>Mobile Application</vt:lpstr>
      <vt:lpstr>Clinical Web Dashboard</vt:lpstr>
      <vt:lpstr>Data Analysis and Machine Learning</vt:lpstr>
      <vt:lpstr>Live demo</vt:lpstr>
      <vt:lpstr>Outline</vt:lpstr>
      <vt:lpstr>Setting</vt:lpstr>
      <vt:lpstr>Gold standard</vt:lpstr>
      <vt:lpstr>Protocol of the study</vt:lpstr>
      <vt:lpstr>Practical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139</cp:revision>
  <dcterms:created xsi:type="dcterms:W3CDTF">2021-07-19T09:08:13Z</dcterms:created>
  <dcterms:modified xsi:type="dcterms:W3CDTF">2023-05-29T15:42:10Z</dcterms:modified>
</cp:coreProperties>
</file>